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9" r:id="rId2"/>
    <p:sldId id="294" r:id="rId3"/>
    <p:sldId id="295" r:id="rId4"/>
    <p:sldId id="297" r:id="rId5"/>
    <p:sldId id="296" r:id="rId6"/>
    <p:sldId id="298" r:id="rId7"/>
    <p:sldId id="29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5D36F64-A32E-0A4C-9154-95DC982F585A}">
          <p14:sldIdLst>
            <p14:sldId id="259"/>
            <p14:sldId id="294"/>
            <p14:sldId id="295"/>
            <p14:sldId id="297"/>
            <p14:sldId id="296"/>
            <p14:sldId id="298"/>
            <p14:sldId id="299"/>
            <p14:sldId id="26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l Greene" initials="WG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A9F"/>
    <a:srgbClr val="FF6600"/>
    <a:srgbClr val="092976"/>
    <a:srgbClr val="4F81BD"/>
    <a:srgbClr val="3F80CD"/>
    <a:srgbClr val="FFD350"/>
    <a:srgbClr val="FFE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3" autoAdjust="0"/>
    <p:restoredTop sz="99644" autoAdjust="0"/>
  </p:normalViewPr>
  <p:slideViewPr>
    <p:cSldViewPr snapToGrid="0" snapToObjects="1">
      <p:cViewPr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notesViewPr>
    <p:cSldViewPr snapToGrid="0" snapToObjects="1">
      <p:cViewPr varScale="1">
        <p:scale>
          <a:sx n="56" d="100"/>
          <a:sy n="56" d="100"/>
        </p:scale>
        <p:origin x="-336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51137E-E3AC-4982-8BDE-C3753B0C4AA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45FCE92-F160-40B2-AE7E-AA6D1F5489F1}">
      <dgm:prSet phldrT="[Text]" custT="1"/>
      <dgm:spPr>
        <a:solidFill>
          <a:srgbClr val="1B5A9F"/>
        </a:solidFill>
      </dgm:spPr>
      <dgm:t>
        <a:bodyPr/>
        <a:lstStyle/>
        <a:p>
          <a:r>
            <a:rPr lang="en-AU" sz="1600" dirty="0" smtClean="0"/>
            <a:t>1. Use calculators to show finance product(s) or generate a quote </a:t>
          </a:r>
        </a:p>
      </dgm:t>
    </dgm:pt>
    <dgm:pt modelId="{28395ED6-9AE4-4F10-A7F0-0F2468CBEA35}" type="parTrans" cxnId="{600A8116-0813-4923-B0FF-AE5894E36C84}">
      <dgm:prSet/>
      <dgm:spPr/>
      <dgm:t>
        <a:bodyPr/>
        <a:lstStyle/>
        <a:p>
          <a:endParaRPr lang="en-AU" sz="1600"/>
        </a:p>
      </dgm:t>
    </dgm:pt>
    <dgm:pt modelId="{7F4844DB-7ACD-40C5-BCC0-FD7452FD0AD3}" type="sibTrans" cxnId="{600A8116-0813-4923-B0FF-AE5894E36C84}">
      <dgm:prSet/>
      <dgm:spPr/>
      <dgm:t>
        <a:bodyPr/>
        <a:lstStyle/>
        <a:p>
          <a:endParaRPr lang="en-AU" sz="1600"/>
        </a:p>
      </dgm:t>
    </dgm:pt>
    <dgm:pt modelId="{642AE5EC-2753-4FD4-8F62-96AC70D250AA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AU" sz="1600" dirty="0" smtClean="0"/>
            <a:t>3. Signed &amp; completed application form is returned to Energy Lease</a:t>
          </a:r>
          <a:endParaRPr lang="en-AU" sz="1600" dirty="0"/>
        </a:p>
      </dgm:t>
    </dgm:pt>
    <dgm:pt modelId="{699C3971-B77F-4718-B3D5-1428134E7F94}" type="parTrans" cxnId="{F55C5ECA-9031-4F4F-A809-23364A82C4AB}">
      <dgm:prSet/>
      <dgm:spPr/>
      <dgm:t>
        <a:bodyPr/>
        <a:lstStyle/>
        <a:p>
          <a:endParaRPr lang="en-AU" sz="1600"/>
        </a:p>
      </dgm:t>
    </dgm:pt>
    <dgm:pt modelId="{2FBB0B6A-357F-419B-BE46-AA2953D3A12C}" type="sibTrans" cxnId="{F55C5ECA-9031-4F4F-A809-23364A82C4AB}">
      <dgm:prSet/>
      <dgm:spPr/>
      <dgm:t>
        <a:bodyPr/>
        <a:lstStyle/>
        <a:p>
          <a:endParaRPr lang="en-AU" sz="1600"/>
        </a:p>
      </dgm:t>
    </dgm:pt>
    <dgm:pt modelId="{23DAB64B-3B2A-4A8C-875E-45CB0B550745}">
      <dgm:prSet phldrT="[Text]" custT="1"/>
      <dgm:spPr>
        <a:solidFill>
          <a:srgbClr val="1B5A9F"/>
        </a:solidFill>
      </dgm:spPr>
      <dgm:t>
        <a:bodyPr/>
        <a:lstStyle/>
        <a:p>
          <a:r>
            <a:rPr lang="en-AU" sz="1600" dirty="0" smtClean="0"/>
            <a:t>5. Installer schedules job &amp; sends invoice and supporting document to Energy Lease</a:t>
          </a:r>
          <a:endParaRPr lang="en-AU" sz="1600" dirty="0"/>
        </a:p>
      </dgm:t>
    </dgm:pt>
    <dgm:pt modelId="{2B77E59F-8028-4ABE-B501-F526D3776D96}" type="parTrans" cxnId="{3FA4D04E-567D-429C-99D3-3FC2133783B8}">
      <dgm:prSet/>
      <dgm:spPr/>
      <dgm:t>
        <a:bodyPr/>
        <a:lstStyle/>
        <a:p>
          <a:endParaRPr lang="en-AU" sz="1600"/>
        </a:p>
      </dgm:t>
    </dgm:pt>
    <dgm:pt modelId="{F8D9CFBF-4B61-4AC8-A4D6-10608F4786BB}" type="sibTrans" cxnId="{3FA4D04E-567D-429C-99D3-3FC2133783B8}">
      <dgm:prSet/>
      <dgm:spPr/>
      <dgm:t>
        <a:bodyPr/>
        <a:lstStyle/>
        <a:p>
          <a:endParaRPr lang="en-AU" sz="1600"/>
        </a:p>
      </dgm:t>
    </dgm:pt>
    <dgm:pt modelId="{F6EF5A63-317D-49C0-A9E1-91AC535783F0}">
      <dgm:prSet custT="1"/>
      <dgm:spPr>
        <a:solidFill>
          <a:srgbClr val="FF6600"/>
        </a:solidFill>
      </dgm:spPr>
      <dgm:t>
        <a:bodyPr/>
        <a:lstStyle/>
        <a:p>
          <a:r>
            <a:rPr lang="en-AU" sz="1600" dirty="0" smtClean="0"/>
            <a:t>6. Energy Lease processes and pays installer</a:t>
          </a:r>
          <a:endParaRPr lang="en-AU" sz="1600" dirty="0"/>
        </a:p>
      </dgm:t>
    </dgm:pt>
    <dgm:pt modelId="{C7D3E1D7-8227-4D53-850E-AD3E8F10DE4E}" type="parTrans" cxnId="{10ABC553-CB8F-4383-B09D-6761E5557AD5}">
      <dgm:prSet/>
      <dgm:spPr/>
      <dgm:t>
        <a:bodyPr/>
        <a:lstStyle/>
        <a:p>
          <a:endParaRPr lang="en-AU" sz="1600"/>
        </a:p>
      </dgm:t>
    </dgm:pt>
    <dgm:pt modelId="{4D79E823-FC6A-4F4E-BBBB-E110108B8439}" type="sibTrans" cxnId="{10ABC553-CB8F-4383-B09D-6761E5557AD5}">
      <dgm:prSet/>
      <dgm:spPr/>
      <dgm:t>
        <a:bodyPr/>
        <a:lstStyle/>
        <a:p>
          <a:endParaRPr lang="en-AU" sz="1600"/>
        </a:p>
      </dgm:t>
    </dgm:pt>
    <dgm:pt modelId="{3B43E4E7-6AE4-4A4D-94A3-DFB29BCE7E89}">
      <dgm:prSet custT="1"/>
      <dgm:spPr>
        <a:solidFill>
          <a:srgbClr val="FF66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600" dirty="0" smtClean="0"/>
            <a:t>4. Formal approval issued </a:t>
          </a:r>
          <a:r>
            <a:rPr lang="en-AU" sz="1400" dirty="0" smtClean="0"/>
            <a:t>(</a:t>
          </a:r>
          <a:r>
            <a:rPr lang="en-AU" sz="1400" i="1" dirty="0" smtClean="0"/>
            <a:t>notification to customer and installer within 48 </a:t>
          </a:r>
          <a:r>
            <a:rPr lang="en-AU" sz="1400" i="1" dirty="0" err="1" smtClean="0"/>
            <a:t>hrs</a:t>
          </a:r>
          <a:r>
            <a:rPr lang="en-AU" sz="1400" dirty="0" smtClean="0"/>
            <a:t>)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200" dirty="0"/>
        </a:p>
      </dgm:t>
    </dgm:pt>
    <dgm:pt modelId="{67CBD0FC-FE77-4904-BF6E-0C93FE7CC1E7}" type="parTrans" cxnId="{45CA3761-D7A8-4CF3-8693-DCB08E2CE2F8}">
      <dgm:prSet/>
      <dgm:spPr/>
      <dgm:t>
        <a:bodyPr/>
        <a:lstStyle/>
        <a:p>
          <a:endParaRPr lang="en-AU" sz="1600"/>
        </a:p>
      </dgm:t>
    </dgm:pt>
    <dgm:pt modelId="{B85A38FF-EECA-47FA-AB9C-731F14DCDD60}" type="sibTrans" cxnId="{45CA3761-D7A8-4CF3-8693-DCB08E2CE2F8}">
      <dgm:prSet/>
      <dgm:spPr/>
      <dgm:t>
        <a:bodyPr/>
        <a:lstStyle/>
        <a:p>
          <a:endParaRPr lang="en-AU" sz="1600"/>
        </a:p>
      </dgm:t>
    </dgm:pt>
    <dgm:pt modelId="{F902CD2D-7CFF-45CD-BD56-403DAA7A3BD8}">
      <dgm:prSet custT="1"/>
      <dgm:spPr>
        <a:solidFill>
          <a:srgbClr val="FF6600"/>
        </a:solidFill>
      </dgm:spPr>
      <dgm:t>
        <a:bodyPr/>
        <a:lstStyle/>
        <a:p>
          <a:r>
            <a:rPr lang="en-AU" sz="1600" dirty="0" smtClean="0"/>
            <a:t>2. Call 1300 795 695 or online to formalise quote and complete application</a:t>
          </a:r>
          <a:endParaRPr lang="en-AU" sz="1600" dirty="0"/>
        </a:p>
      </dgm:t>
    </dgm:pt>
    <dgm:pt modelId="{9D7E6F6F-4FEB-4D91-859A-4D4D3366F16E}" type="parTrans" cxnId="{0A836523-487D-4AF1-95D4-9FCEA8534247}">
      <dgm:prSet/>
      <dgm:spPr/>
      <dgm:t>
        <a:bodyPr/>
        <a:lstStyle/>
        <a:p>
          <a:endParaRPr lang="en-AU"/>
        </a:p>
      </dgm:t>
    </dgm:pt>
    <dgm:pt modelId="{101B6958-4C20-4E43-BC65-204F0C2C8D57}" type="sibTrans" cxnId="{0A836523-487D-4AF1-95D4-9FCEA8534247}">
      <dgm:prSet/>
      <dgm:spPr/>
      <dgm:t>
        <a:bodyPr/>
        <a:lstStyle/>
        <a:p>
          <a:endParaRPr lang="en-AU"/>
        </a:p>
      </dgm:t>
    </dgm:pt>
    <dgm:pt modelId="{9336E67C-E39E-4796-855D-AA08949A73CB}" type="pres">
      <dgm:prSet presAssocID="{AE51137E-E3AC-4982-8BDE-C3753B0C4AA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7CFC86E2-FC54-4A98-AD9B-6EC5DD2AC64E}" type="pres">
      <dgm:prSet presAssocID="{E45FCE92-F160-40B2-AE7E-AA6D1F5489F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BB50A5B-8D64-4413-BC7B-A2EBD5A6CFA6}" type="pres">
      <dgm:prSet presAssocID="{7F4844DB-7ACD-40C5-BCC0-FD7452FD0AD3}" presName="sibTrans" presStyleLbl="sibTrans1D1" presStyleIdx="0" presStyleCnt="5"/>
      <dgm:spPr/>
      <dgm:t>
        <a:bodyPr/>
        <a:lstStyle/>
        <a:p>
          <a:endParaRPr lang="en-AU"/>
        </a:p>
      </dgm:t>
    </dgm:pt>
    <dgm:pt modelId="{632BDAF8-6CB7-4781-A091-84EB6E704C27}" type="pres">
      <dgm:prSet presAssocID="{7F4844DB-7ACD-40C5-BCC0-FD7452FD0AD3}" presName="connectorText" presStyleLbl="sibTrans1D1" presStyleIdx="0" presStyleCnt="5"/>
      <dgm:spPr/>
      <dgm:t>
        <a:bodyPr/>
        <a:lstStyle/>
        <a:p>
          <a:endParaRPr lang="en-AU"/>
        </a:p>
      </dgm:t>
    </dgm:pt>
    <dgm:pt modelId="{3363578F-FE4F-4CF7-AB8B-18422FB09C67}" type="pres">
      <dgm:prSet presAssocID="{F902CD2D-7CFF-45CD-BD56-403DAA7A3BD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E7A0568-D31C-468F-ACE1-1978A472D157}" type="pres">
      <dgm:prSet presAssocID="{101B6958-4C20-4E43-BC65-204F0C2C8D57}" presName="sibTrans" presStyleLbl="sibTrans1D1" presStyleIdx="1" presStyleCnt="5"/>
      <dgm:spPr/>
      <dgm:t>
        <a:bodyPr/>
        <a:lstStyle/>
        <a:p>
          <a:endParaRPr lang="en-AU"/>
        </a:p>
      </dgm:t>
    </dgm:pt>
    <dgm:pt modelId="{287D9D07-7852-41F6-A09C-405C61B998C4}" type="pres">
      <dgm:prSet presAssocID="{101B6958-4C20-4E43-BC65-204F0C2C8D57}" presName="connectorText" presStyleLbl="sibTrans1D1" presStyleIdx="1" presStyleCnt="5"/>
      <dgm:spPr/>
      <dgm:t>
        <a:bodyPr/>
        <a:lstStyle/>
        <a:p>
          <a:endParaRPr lang="en-AU"/>
        </a:p>
      </dgm:t>
    </dgm:pt>
    <dgm:pt modelId="{47ED86B8-E63C-4BF1-B33C-0597F86DD288}" type="pres">
      <dgm:prSet presAssocID="{642AE5EC-2753-4FD4-8F62-96AC70D250A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23EEDBA-33F1-447E-89FF-6302B0E181D9}" type="pres">
      <dgm:prSet presAssocID="{2FBB0B6A-357F-419B-BE46-AA2953D3A12C}" presName="sibTrans" presStyleLbl="sibTrans1D1" presStyleIdx="2" presStyleCnt="5"/>
      <dgm:spPr/>
      <dgm:t>
        <a:bodyPr/>
        <a:lstStyle/>
        <a:p>
          <a:endParaRPr lang="en-AU"/>
        </a:p>
      </dgm:t>
    </dgm:pt>
    <dgm:pt modelId="{798AA270-F900-436A-895E-061ABB4752EE}" type="pres">
      <dgm:prSet presAssocID="{2FBB0B6A-357F-419B-BE46-AA2953D3A12C}" presName="connectorText" presStyleLbl="sibTrans1D1" presStyleIdx="2" presStyleCnt="5"/>
      <dgm:spPr/>
      <dgm:t>
        <a:bodyPr/>
        <a:lstStyle/>
        <a:p>
          <a:endParaRPr lang="en-AU"/>
        </a:p>
      </dgm:t>
    </dgm:pt>
    <dgm:pt modelId="{C88E7072-974A-4B5A-98F8-1339FDE47549}" type="pres">
      <dgm:prSet presAssocID="{3B43E4E7-6AE4-4A4D-94A3-DFB29BCE7E8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6F7A909-8595-46B7-A134-5D4A6D711DBE}" type="pres">
      <dgm:prSet presAssocID="{B85A38FF-EECA-47FA-AB9C-731F14DCDD60}" presName="sibTrans" presStyleLbl="sibTrans1D1" presStyleIdx="3" presStyleCnt="5"/>
      <dgm:spPr/>
      <dgm:t>
        <a:bodyPr/>
        <a:lstStyle/>
        <a:p>
          <a:endParaRPr lang="en-AU"/>
        </a:p>
      </dgm:t>
    </dgm:pt>
    <dgm:pt modelId="{25AD3E67-CABE-43C2-B07F-0DD326D0CDAF}" type="pres">
      <dgm:prSet presAssocID="{B85A38FF-EECA-47FA-AB9C-731F14DCDD60}" presName="connectorText" presStyleLbl="sibTrans1D1" presStyleIdx="3" presStyleCnt="5"/>
      <dgm:spPr/>
      <dgm:t>
        <a:bodyPr/>
        <a:lstStyle/>
        <a:p>
          <a:endParaRPr lang="en-AU"/>
        </a:p>
      </dgm:t>
    </dgm:pt>
    <dgm:pt modelId="{33254381-802C-41E9-9854-0CF0BAF6C3AE}" type="pres">
      <dgm:prSet presAssocID="{23DAB64B-3B2A-4A8C-875E-45CB0B55074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C4CA393-2305-49F8-B88F-34A9BA18B5A2}" type="pres">
      <dgm:prSet presAssocID="{F8D9CFBF-4B61-4AC8-A4D6-10608F4786BB}" presName="sibTrans" presStyleLbl="sibTrans1D1" presStyleIdx="4" presStyleCnt="5"/>
      <dgm:spPr/>
      <dgm:t>
        <a:bodyPr/>
        <a:lstStyle/>
        <a:p>
          <a:endParaRPr lang="en-AU"/>
        </a:p>
      </dgm:t>
    </dgm:pt>
    <dgm:pt modelId="{F3312FA9-B11B-4CEB-BB86-46821E4234E3}" type="pres">
      <dgm:prSet presAssocID="{F8D9CFBF-4B61-4AC8-A4D6-10608F4786BB}" presName="connectorText" presStyleLbl="sibTrans1D1" presStyleIdx="4" presStyleCnt="5"/>
      <dgm:spPr/>
      <dgm:t>
        <a:bodyPr/>
        <a:lstStyle/>
        <a:p>
          <a:endParaRPr lang="en-AU"/>
        </a:p>
      </dgm:t>
    </dgm:pt>
    <dgm:pt modelId="{79100A54-8FD4-42C9-957B-818C3A0296CA}" type="pres">
      <dgm:prSet presAssocID="{F6EF5A63-317D-49C0-A9E1-91AC535783F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CC626B7-DC2B-4006-87D6-51060838FCAD}" type="presOf" srcId="{F6EF5A63-317D-49C0-A9E1-91AC535783F0}" destId="{79100A54-8FD4-42C9-957B-818C3A0296CA}" srcOrd="0" destOrd="0" presId="urn:microsoft.com/office/officeart/2005/8/layout/bProcess3"/>
    <dgm:cxn modelId="{A1D1512F-F382-4E8E-B2EF-1C50AC00D019}" type="presOf" srcId="{2FBB0B6A-357F-419B-BE46-AA2953D3A12C}" destId="{E23EEDBA-33F1-447E-89FF-6302B0E181D9}" srcOrd="0" destOrd="0" presId="urn:microsoft.com/office/officeart/2005/8/layout/bProcess3"/>
    <dgm:cxn modelId="{88D56E97-0DFD-4050-846C-E09D47280262}" type="presOf" srcId="{101B6958-4C20-4E43-BC65-204F0C2C8D57}" destId="{5E7A0568-D31C-468F-ACE1-1978A472D157}" srcOrd="0" destOrd="0" presId="urn:microsoft.com/office/officeart/2005/8/layout/bProcess3"/>
    <dgm:cxn modelId="{C63453DC-2733-42C3-99C7-9B14455D19F4}" type="presOf" srcId="{E45FCE92-F160-40B2-AE7E-AA6D1F5489F1}" destId="{7CFC86E2-FC54-4A98-AD9B-6EC5DD2AC64E}" srcOrd="0" destOrd="0" presId="urn:microsoft.com/office/officeart/2005/8/layout/bProcess3"/>
    <dgm:cxn modelId="{45CA3761-D7A8-4CF3-8693-DCB08E2CE2F8}" srcId="{AE51137E-E3AC-4982-8BDE-C3753B0C4AAA}" destId="{3B43E4E7-6AE4-4A4D-94A3-DFB29BCE7E89}" srcOrd="3" destOrd="0" parTransId="{67CBD0FC-FE77-4904-BF6E-0C93FE7CC1E7}" sibTransId="{B85A38FF-EECA-47FA-AB9C-731F14DCDD60}"/>
    <dgm:cxn modelId="{23C5F431-A5D6-4FC0-B65A-56492B235C0C}" type="presOf" srcId="{B85A38FF-EECA-47FA-AB9C-731F14DCDD60}" destId="{25AD3E67-CABE-43C2-B07F-0DD326D0CDAF}" srcOrd="1" destOrd="0" presId="urn:microsoft.com/office/officeart/2005/8/layout/bProcess3"/>
    <dgm:cxn modelId="{00DB1DE8-FF4C-4193-8200-C86FA7F0CC43}" type="presOf" srcId="{F902CD2D-7CFF-45CD-BD56-403DAA7A3BD8}" destId="{3363578F-FE4F-4CF7-AB8B-18422FB09C67}" srcOrd="0" destOrd="0" presId="urn:microsoft.com/office/officeart/2005/8/layout/bProcess3"/>
    <dgm:cxn modelId="{0A836523-487D-4AF1-95D4-9FCEA8534247}" srcId="{AE51137E-E3AC-4982-8BDE-C3753B0C4AAA}" destId="{F902CD2D-7CFF-45CD-BD56-403DAA7A3BD8}" srcOrd="1" destOrd="0" parTransId="{9D7E6F6F-4FEB-4D91-859A-4D4D3366F16E}" sibTransId="{101B6958-4C20-4E43-BC65-204F0C2C8D57}"/>
    <dgm:cxn modelId="{3FA4D04E-567D-429C-99D3-3FC2133783B8}" srcId="{AE51137E-E3AC-4982-8BDE-C3753B0C4AAA}" destId="{23DAB64B-3B2A-4A8C-875E-45CB0B550745}" srcOrd="4" destOrd="0" parTransId="{2B77E59F-8028-4ABE-B501-F526D3776D96}" sibTransId="{F8D9CFBF-4B61-4AC8-A4D6-10608F4786BB}"/>
    <dgm:cxn modelId="{B5BAA6FE-A080-4FD2-B766-4A5D44E7A1F3}" type="presOf" srcId="{101B6958-4C20-4E43-BC65-204F0C2C8D57}" destId="{287D9D07-7852-41F6-A09C-405C61B998C4}" srcOrd="1" destOrd="0" presId="urn:microsoft.com/office/officeart/2005/8/layout/bProcess3"/>
    <dgm:cxn modelId="{FA08786F-C7D8-411D-AEA7-AF80B80F9DA9}" type="presOf" srcId="{642AE5EC-2753-4FD4-8F62-96AC70D250AA}" destId="{47ED86B8-E63C-4BF1-B33C-0597F86DD288}" srcOrd="0" destOrd="0" presId="urn:microsoft.com/office/officeart/2005/8/layout/bProcess3"/>
    <dgm:cxn modelId="{600A8116-0813-4923-B0FF-AE5894E36C84}" srcId="{AE51137E-E3AC-4982-8BDE-C3753B0C4AAA}" destId="{E45FCE92-F160-40B2-AE7E-AA6D1F5489F1}" srcOrd="0" destOrd="0" parTransId="{28395ED6-9AE4-4F10-A7F0-0F2468CBEA35}" sibTransId="{7F4844DB-7ACD-40C5-BCC0-FD7452FD0AD3}"/>
    <dgm:cxn modelId="{10ABC553-CB8F-4383-B09D-6761E5557AD5}" srcId="{AE51137E-E3AC-4982-8BDE-C3753B0C4AAA}" destId="{F6EF5A63-317D-49C0-A9E1-91AC535783F0}" srcOrd="5" destOrd="0" parTransId="{C7D3E1D7-8227-4D53-850E-AD3E8F10DE4E}" sibTransId="{4D79E823-FC6A-4F4E-BBBB-E110108B8439}"/>
    <dgm:cxn modelId="{A2F5F8EA-A15F-4F0C-99E2-B5D242220413}" type="presOf" srcId="{B85A38FF-EECA-47FA-AB9C-731F14DCDD60}" destId="{16F7A909-8595-46B7-A134-5D4A6D711DBE}" srcOrd="0" destOrd="0" presId="urn:microsoft.com/office/officeart/2005/8/layout/bProcess3"/>
    <dgm:cxn modelId="{F55C5ECA-9031-4F4F-A809-23364A82C4AB}" srcId="{AE51137E-E3AC-4982-8BDE-C3753B0C4AAA}" destId="{642AE5EC-2753-4FD4-8F62-96AC70D250AA}" srcOrd="2" destOrd="0" parTransId="{699C3971-B77F-4718-B3D5-1428134E7F94}" sibTransId="{2FBB0B6A-357F-419B-BE46-AA2953D3A12C}"/>
    <dgm:cxn modelId="{807FA67B-33D3-4CF1-B764-ACC29E37BE35}" type="presOf" srcId="{7F4844DB-7ACD-40C5-BCC0-FD7452FD0AD3}" destId="{632BDAF8-6CB7-4781-A091-84EB6E704C27}" srcOrd="1" destOrd="0" presId="urn:microsoft.com/office/officeart/2005/8/layout/bProcess3"/>
    <dgm:cxn modelId="{C42E5C63-1BC0-4EA8-B8A4-60EA02CAEACD}" type="presOf" srcId="{F8D9CFBF-4B61-4AC8-A4D6-10608F4786BB}" destId="{DC4CA393-2305-49F8-B88F-34A9BA18B5A2}" srcOrd="0" destOrd="0" presId="urn:microsoft.com/office/officeart/2005/8/layout/bProcess3"/>
    <dgm:cxn modelId="{45DBEB32-364F-4B2A-91FF-547E9070B3AE}" type="presOf" srcId="{3B43E4E7-6AE4-4A4D-94A3-DFB29BCE7E89}" destId="{C88E7072-974A-4B5A-98F8-1339FDE47549}" srcOrd="0" destOrd="0" presId="urn:microsoft.com/office/officeart/2005/8/layout/bProcess3"/>
    <dgm:cxn modelId="{9BA14C8B-B5E8-4D83-A411-F88D860A60B8}" type="presOf" srcId="{F8D9CFBF-4B61-4AC8-A4D6-10608F4786BB}" destId="{F3312FA9-B11B-4CEB-BB86-46821E4234E3}" srcOrd="1" destOrd="0" presId="urn:microsoft.com/office/officeart/2005/8/layout/bProcess3"/>
    <dgm:cxn modelId="{A1F39BAD-67DD-4FED-9BAE-B2B2D97E0A0C}" type="presOf" srcId="{AE51137E-E3AC-4982-8BDE-C3753B0C4AAA}" destId="{9336E67C-E39E-4796-855D-AA08949A73CB}" srcOrd="0" destOrd="0" presId="urn:microsoft.com/office/officeart/2005/8/layout/bProcess3"/>
    <dgm:cxn modelId="{71C04B85-3D95-4770-AB03-0763CD2A40F3}" type="presOf" srcId="{23DAB64B-3B2A-4A8C-875E-45CB0B550745}" destId="{33254381-802C-41E9-9854-0CF0BAF6C3AE}" srcOrd="0" destOrd="0" presId="urn:microsoft.com/office/officeart/2005/8/layout/bProcess3"/>
    <dgm:cxn modelId="{00F6635F-98F9-484E-833A-D16994CC09D3}" type="presOf" srcId="{2FBB0B6A-357F-419B-BE46-AA2953D3A12C}" destId="{798AA270-F900-436A-895E-061ABB4752EE}" srcOrd="1" destOrd="0" presId="urn:microsoft.com/office/officeart/2005/8/layout/bProcess3"/>
    <dgm:cxn modelId="{2ED3D82F-9CD8-49A8-8668-587CA18C3E58}" type="presOf" srcId="{7F4844DB-7ACD-40C5-BCC0-FD7452FD0AD3}" destId="{6BB50A5B-8D64-4413-BC7B-A2EBD5A6CFA6}" srcOrd="0" destOrd="0" presId="urn:microsoft.com/office/officeart/2005/8/layout/bProcess3"/>
    <dgm:cxn modelId="{2857D346-A945-4408-8249-5B1CB3F77A31}" type="presParOf" srcId="{9336E67C-E39E-4796-855D-AA08949A73CB}" destId="{7CFC86E2-FC54-4A98-AD9B-6EC5DD2AC64E}" srcOrd="0" destOrd="0" presId="urn:microsoft.com/office/officeart/2005/8/layout/bProcess3"/>
    <dgm:cxn modelId="{70865958-F948-465F-9548-015B683DC58C}" type="presParOf" srcId="{9336E67C-E39E-4796-855D-AA08949A73CB}" destId="{6BB50A5B-8D64-4413-BC7B-A2EBD5A6CFA6}" srcOrd="1" destOrd="0" presId="urn:microsoft.com/office/officeart/2005/8/layout/bProcess3"/>
    <dgm:cxn modelId="{7351F8D9-3275-471E-86EC-4730457E9BD0}" type="presParOf" srcId="{6BB50A5B-8D64-4413-BC7B-A2EBD5A6CFA6}" destId="{632BDAF8-6CB7-4781-A091-84EB6E704C27}" srcOrd="0" destOrd="0" presId="urn:microsoft.com/office/officeart/2005/8/layout/bProcess3"/>
    <dgm:cxn modelId="{39002EC4-0156-48E8-9655-9036B2760155}" type="presParOf" srcId="{9336E67C-E39E-4796-855D-AA08949A73CB}" destId="{3363578F-FE4F-4CF7-AB8B-18422FB09C67}" srcOrd="2" destOrd="0" presId="urn:microsoft.com/office/officeart/2005/8/layout/bProcess3"/>
    <dgm:cxn modelId="{DE98C194-9A92-46EA-BF13-538BEEE7BF4C}" type="presParOf" srcId="{9336E67C-E39E-4796-855D-AA08949A73CB}" destId="{5E7A0568-D31C-468F-ACE1-1978A472D157}" srcOrd="3" destOrd="0" presId="urn:microsoft.com/office/officeart/2005/8/layout/bProcess3"/>
    <dgm:cxn modelId="{C4D1B222-780E-4682-8A6E-04192E0BFE70}" type="presParOf" srcId="{5E7A0568-D31C-468F-ACE1-1978A472D157}" destId="{287D9D07-7852-41F6-A09C-405C61B998C4}" srcOrd="0" destOrd="0" presId="urn:microsoft.com/office/officeart/2005/8/layout/bProcess3"/>
    <dgm:cxn modelId="{56C10474-2863-439B-8B69-E5A85E534F9C}" type="presParOf" srcId="{9336E67C-E39E-4796-855D-AA08949A73CB}" destId="{47ED86B8-E63C-4BF1-B33C-0597F86DD288}" srcOrd="4" destOrd="0" presId="urn:microsoft.com/office/officeart/2005/8/layout/bProcess3"/>
    <dgm:cxn modelId="{9DC824E5-98B0-41F0-AC3B-3D355FF65E77}" type="presParOf" srcId="{9336E67C-E39E-4796-855D-AA08949A73CB}" destId="{E23EEDBA-33F1-447E-89FF-6302B0E181D9}" srcOrd="5" destOrd="0" presId="urn:microsoft.com/office/officeart/2005/8/layout/bProcess3"/>
    <dgm:cxn modelId="{217458A0-2D5B-49B4-81DB-697C401FE175}" type="presParOf" srcId="{E23EEDBA-33F1-447E-89FF-6302B0E181D9}" destId="{798AA270-F900-436A-895E-061ABB4752EE}" srcOrd="0" destOrd="0" presId="urn:microsoft.com/office/officeart/2005/8/layout/bProcess3"/>
    <dgm:cxn modelId="{2E032678-E5D5-44F5-AF95-FEBD44B0FEAA}" type="presParOf" srcId="{9336E67C-E39E-4796-855D-AA08949A73CB}" destId="{C88E7072-974A-4B5A-98F8-1339FDE47549}" srcOrd="6" destOrd="0" presId="urn:microsoft.com/office/officeart/2005/8/layout/bProcess3"/>
    <dgm:cxn modelId="{8DE1903F-0E5C-4FAD-99C0-6666C269D009}" type="presParOf" srcId="{9336E67C-E39E-4796-855D-AA08949A73CB}" destId="{16F7A909-8595-46B7-A134-5D4A6D711DBE}" srcOrd="7" destOrd="0" presId="urn:microsoft.com/office/officeart/2005/8/layout/bProcess3"/>
    <dgm:cxn modelId="{2D95F015-BBE0-45A1-AD12-2AF97AF3A267}" type="presParOf" srcId="{16F7A909-8595-46B7-A134-5D4A6D711DBE}" destId="{25AD3E67-CABE-43C2-B07F-0DD326D0CDAF}" srcOrd="0" destOrd="0" presId="urn:microsoft.com/office/officeart/2005/8/layout/bProcess3"/>
    <dgm:cxn modelId="{7A691250-F24C-45B3-A6E5-2E4F7C4F69BF}" type="presParOf" srcId="{9336E67C-E39E-4796-855D-AA08949A73CB}" destId="{33254381-802C-41E9-9854-0CF0BAF6C3AE}" srcOrd="8" destOrd="0" presId="urn:microsoft.com/office/officeart/2005/8/layout/bProcess3"/>
    <dgm:cxn modelId="{09BD5AFD-2349-4350-8804-031852EC3D3C}" type="presParOf" srcId="{9336E67C-E39E-4796-855D-AA08949A73CB}" destId="{DC4CA393-2305-49F8-B88F-34A9BA18B5A2}" srcOrd="9" destOrd="0" presId="urn:microsoft.com/office/officeart/2005/8/layout/bProcess3"/>
    <dgm:cxn modelId="{43AB0AA7-6861-4F2D-A774-B94141E8D6F0}" type="presParOf" srcId="{DC4CA393-2305-49F8-B88F-34A9BA18B5A2}" destId="{F3312FA9-B11B-4CEB-BB86-46821E4234E3}" srcOrd="0" destOrd="0" presId="urn:microsoft.com/office/officeart/2005/8/layout/bProcess3"/>
    <dgm:cxn modelId="{CE9AB607-3F8C-4838-BF7F-A123CCBFC34B}" type="presParOf" srcId="{9336E67C-E39E-4796-855D-AA08949A73CB}" destId="{79100A54-8FD4-42C9-957B-818C3A0296CA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50A5B-8D64-4413-BC7B-A2EBD5A6CFA6}">
      <dsp:nvSpPr>
        <dsp:cNvPr id="0" name=""/>
        <dsp:cNvSpPr/>
      </dsp:nvSpPr>
      <dsp:spPr>
        <a:xfrm>
          <a:off x="2356612" y="1597959"/>
          <a:ext cx="5103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39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2598286" y="1640974"/>
        <a:ext cx="27049" cy="5409"/>
      </dsp:txXfrm>
    </dsp:sp>
    <dsp:sp modelId="{7CFC86E2-FC54-4A98-AD9B-6EC5DD2AC64E}">
      <dsp:nvSpPr>
        <dsp:cNvPr id="0" name=""/>
        <dsp:cNvSpPr/>
      </dsp:nvSpPr>
      <dsp:spPr>
        <a:xfrm>
          <a:off x="6248" y="938030"/>
          <a:ext cx="2352164" cy="1411298"/>
        </a:xfrm>
        <a:prstGeom prst="rect">
          <a:avLst/>
        </a:prstGeom>
        <a:solidFill>
          <a:srgbClr val="1B5A9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1. Use calculators to show finance product(s) or generate a quote </a:t>
          </a:r>
        </a:p>
      </dsp:txBody>
      <dsp:txXfrm>
        <a:off x="6248" y="938030"/>
        <a:ext cx="2352164" cy="1411298"/>
      </dsp:txXfrm>
    </dsp:sp>
    <dsp:sp modelId="{5E7A0568-D31C-468F-ACE1-1978A472D157}">
      <dsp:nvSpPr>
        <dsp:cNvPr id="0" name=""/>
        <dsp:cNvSpPr/>
      </dsp:nvSpPr>
      <dsp:spPr>
        <a:xfrm>
          <a:off x="5249775" y="1597959"/>
          <a:ext cx="5103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39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5491449" y="1640974"/>
        <a:ext cx="27049" cy="5409"/>
      </dsp:txXfrm>
    </dsp:sp>
    <dsp:sp modelId="{3363578F-FE4F-4CF7-AB8B-18422FB09C67}">
      <dsp:nvSpPr>
        <dsp:cNvPr id="0" name=""/>
        <dsp:cNvSpPr/>
      </dsp:nvSpPr>
      <dsp:spPr>
        <a:xfrm>
          <a:off x="2899410" y="938030"/>
          <a:ext cx="2352164" cy="1411298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2. Call 1300 795 695 or online to formalise quote and complete application</a:t>
          </a:r>
          <a:endParaRPr lang="en-AU" sz="1600" kern="1200" dirty="0"/>
        </a:p>
      </dsp:txBody>
      <dsp:txXfrm>
        <a:off x="2899410" y="938030"/>
        <a:ext cx="2352164" cy="1411298"/>
      </dsp:txXfrm>
    </dsp:sp>
    <dsp:sp modelId="{E23EEDBA-33F1-447E-89FF-6302B0E181D9}">
      <dsp:nvSpPr>
        <dsp:cNvPr id="0" name=""/>
        <dsp:cNvSpPr/>
      </dsp:nvSpPr>
      <dsp:spPr>
        <a:xfrm>
          <a:off x="1182330" y="2347529"/>
          <a:ext cx="5786324" cy="510397"/>
        </a:xfrm>
        <a:custGeom>
          <a:avLst/>
          <a:gdLst/>
          <a:ahLst/>
          <a:cxnLst/>
          <a:rect l="0" t="0" r="0" b="0"/>
          <a:pathLst>
            <a:path>
              <a:moveTo>
                <a:pt x="5786324" y="0"/>
              </a:moveTo>
              <a:lnTo>
                <a:pt x="5786324" y="272298"/>
              </a:lnTo>
              <a:lnTo>
                <a:pt x="0" y="272298"/>
              </a:lnTo>
              <a:lnTo>
                <a:pt x="0" y="51039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3930204" y="2600023"/>
        <a:ext cx="290577" cy="5409"/>
      </dsp:txXfrm>
    </dsp:sp>
    <dsp:sp modelId="{47ED86B8-E63C-4BF1-B33C-0597F86DD288}">
      <dsp:nvSpPr>
        <dsp:cNvPr id="0" name=""/>
        <dsp:cNvSpPr/>
      </dsp:nvSpPr>
      <dsp:spPr>
        <a:xfrm>
          <a:off x="5792573" y="938030"/>
          <a:ext cx="2352164" cy="1411298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3. Signed &amp; completed application form is returned to Energy Lease</a:t>
          </a:r>
          <a:endParaRPr lang="en-AU" sz="1600" kern="1200" dirty="0"/>
        </a:p>
      </dsp:txBody>
      <dsp:txXfrm>
        <a:off x="5792573" y="938030"/>
        <a:ext cx="2352164" cy="1411298"/>
      </dsp:txXfrm>
    </dsp:sp>
    <dsp:sp modelId="{16F7A909-8595-46B7-A134-5D4A6D711DBE}">
      <dsp:nvSpPr>
        <dsp:cNvPr id="0" name=""/>
        <dsp:cNvSpPr/>
      </dsp:nvSpPr>
      <dsp:spPr>
        <a:xfrm>
          <a:off x="2356612" y="3550256"/>
          <a:ext cx="5103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39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2598286" y="3593271"/>
        <a:ext cx="27049" cy="5409"/>
      </dsp:txXfrm>
    </dsp:sp>
    <dsp:sp modelId="{C88E7072-974A-4B5A-98F8-1339FDE47549}">
      <dsp:nvSpPr>
        <dsp:cNvPr id="0" name=""/>
        <dsp:cNvSpPr/>
      </dsp:nvSpPr>
      <dsp:spPr>
        <a:xfrm>
          <a:off x="6248" y="2890326"/>
          <a:ext cx="2352164" cy="1411298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AU" sz="1600" kern="1200" dirty="0" smtClean="0"/>
            <a:t>4. Formal approval issued </a:t>
          </a:r>
          <a:r>
            <a:rPr lang="en-AU" sz="1400" kern="1200" dirty="0" smtClean="0"/>
            <a:t>(</a:t>
          </a:r>
          <a:r>
            <a:rPr lang="en-AU" sz="1400" i="1" kern="1200" dirty="0" smtClean="0"/>
            <a:t>notification to customer and installer within 48 </a:t>
          </a:r>
          <a:r>
            <a:rPr lang="en-AU" sz="1400" i="1" kern="1200" dirty="0" err="1" smtClean="0"/>
            <a:t>hrs</a:t>
          </a:r>
          <a:r>
            <a:rPr lang="en-AU" sz="1400" kern="1200" dirty="0" smtClean="0"/>
            <a:t>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200" kern="1200" dirty="0"/>
        </a:p>
      </dsp:txBody>
      <dsp:txXfrm>
        <a:off x="6248" y="2890326"/>
        <a:ext cx="2352164" cy="1411298"/>
      </dsp:txXfrm>
    </dsp:sp>
    <dsp:sp modelId="{DC4CA393-2305-49F8-B88F-34A9BA18B5A2}">
      <dsp:nvSpPr>
        <dsp:cNvPr id="0" name=""/>
        <dsp:cNvSpPr/>
      </dsp:nvSpPr>
      <dsp:spPr>
        <a:xfrm>
          <a:off x="5249775" y="3550256"/>
          <a:ext cx="5103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039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5491449" y="3593271"/>
        <a:ext cx="27049" cy="5409"/>
      </dsp:txXfrm>
    </dsp:sp>
    <dsp:sp modelId="{33254381-802C-41E9-9854-0CF0BAF6C3AE}">
      <dsp:nvSpPr>
        <dsp:cNvPr id="0" name=""/>
        <dsp:cNvSpPr/>
      </dsp:nvSpPr>
      <dsp:spPr>
        <a:xfrm>
          <a:off x="2899410" y="2890326"/>
          <a:ext cx="2352164" cy="1411298"/>
        </a:xfrm>
        <a:prstGeom prst="rect">
          <a:avLst/>
        </a:prstGeom>
        <a:solidFill>
          <a:srgbClr val="1B5A9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5. Installer schedules job &amp; sends invoice and supporting document to Energy Lease</a:t>
          </a:r>
          <a:endParaRPr lang="en-AU" sz="1600" kern="1200" dirty="0"/>
        </a:p>
      </dsp:txBody>
      <dsp:txXfrm>
        <a:off x="2899410" y="2890326"/>
        <a:ext cx="2352164" cy="1411298"/>
      </dsp:txXfrm>
    </dsp:sp>
    <dsp:sp modelId="{79100A54-8FD4-42C9-957B-818C3A0296CA}">
      <dsp:nvSpPr>
        <dsp:cNvPr id="0" name=""/>
        <dsp:cNvSpPr/>
      </dsp:nvSpPr>
      <dsp:spPr>
        <a:xfrm>
          <a:off x="5792573" y="2890326"/>
          <a:ext cx="2352164" cy="1411298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kern="1200" dirty="0" smtClean="0"/>
            <a:t>6. Energy Lease processes and pays installer</a:t>
          </a:r>
          <a:endParaRPr lang="en-AU" sz="1600" kern="1200" dirty="0"/>
        </a:p>
      </dsp:txBody>
      <dsp:txXfrm>
        <a:off x="5792573" y="2890326"/>
        <a:ext cx="2352164" cy="1411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E79D8-B852-422D-B72F-B99790E7D258}" type="datetimeFigureOut">
              <a:rPr lang="en-AU" smtClean="0"/>
              <a:t>17/09/2014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1C6BA-9477-4FAF-8417-90B2C2B3F1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5107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1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9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6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3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8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9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0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7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9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6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10AED-0F0F-E343-A258-D5E1CCD653E4}" type="datetimeFigureOut">
              <a:rPr lang="en-US" smtClean="0"/>
              <a:t>9/17/2014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EE3DD-19B8-8C4D-BC34-9EC82185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1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7176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225" y="-94593"/>
            <a:ext cx="2703787" cy="135273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833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dirty="0"/>
              <a:t>Long term solar and energy efficient lending is our specialty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0" y="1441913"/>
            <a:ext cx="8710246" cy="3924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lvl="1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rgbClr val="1B5A9F"/>
                </a:solidFill>
              </a:rPr>
              <a:t>Energy Lease is a </a:t>
            </a:r>
            <a:r>
              <a:rPr lang="en-US" sz="2400" b="1" dirty="0" smtClean="0">
                <a:solidFill>
                  <a:srgbClr val="1B5A9F"/>
                </a:solidFill>
              </a:rPr>
              <a:t>specialty </a:t>
            </a:r>
            <a:r>
              <a:rPr lang="en-US" sz="2400" b="1" dirty="0">
                <a:solidFill>
                  <a:srgbClr val="1B5A9F"/>
                </a:solidFill>
              </a:rPr>
              <a:t>solar &amp; energy efficient </a:t>
            </a:r>
            <a:r>
              <a:rPr lang="en-US" sz="2400" b="1" dirty="0" smtClean="0">
                <a:solidFill>
                  <a:srgbClr val="1B5A9F"/>
                </a:solidFill>
              </a:rPr>
              <a:t>equipment </a:t>
            </a:r>
            <a:r>
              <a:rPr lang="en-US" sz="2400" dirty="0" smtClean="0">
                <a:solidFill>
                  <a:srgbClr val="1B5A9F"/>
                </a:solidFill>
              </a:rPr>
              <a:t>financier.</a:t>
            </a:r>
            <a:endParaRPr lang="en-US" sz="2400" dirty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endParaRPr lang="en-US" sz="2400" dirty="0" smtClean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rgbClr val="1B5A9F"/>
                </a:solidFill>
              </a:rPr>
              <a:t>Our products let your clients </a:t>
            </a:r>
            <a:r>
              <a:rPr lang="en-US" sz="2400" b="1" dirty="0" smtClean="0">
                <a:solidFill>
                  <a:srgbClr val="1B5A9F"/>
                </a:solidFill>
              </a:rPr>
              <a:t>save money with $0 down </a:t>
            </a:r>
            <a:r>
              <a:rPr lang="en-US" sz="2400" b="1" dirty="0">
                <a:solidFill>
                  <a:srgbClr val="1B5A9F"/>
                </a:solidFill>
              </a:rPr>
              <a:t>(usually from day 1</a:t>
            </a:r>
            <a:r>
              <a:rPr lang="en-US" sz="2400" b="1" dirty="0" smtClean="0">
                <a:solidFill>
                  <a:srgbClr val="1B5A9F"/>
                </a:solidFill>
              </a:rPr>
              <a:t>)</a:t>
            </a:r>
            <a:r>
              <a:rPr lang="en-US" sz="2400" dirty="0" smtClean="0">
                <a:solidFill>
                  <a:srgbClr val="1B5A9F"/>
                </a:solidFill>
              </a:rPr>
              <a:t> </a:t>
            </a:r>
            <a:r>
              <a:rPr lang="en-US" sz="2400" dirty="0">
                <a:solidFill>
                  <a:srgbClr val="1B5A9F"/>
                </a:solidFill>
              </a:rPr>
              <a:t>from their clean &amp; energy efficient </a:t>
            </a:r>
            <a:r>
              <a:rPr lang="en-US" sz="2400" dirty="0" smtClean="0">
                <a:solidFill>
                  <a:srgbClr val="1B5A9F"/>
                </a:solidFill>
              </a:rPr>
              <a:t>system.</a:t>
            </a:r>
            <a:endParaRPr lang="en-US" sz="2400" dirty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endParaRPr lang="en-US" sz="2400" dirty="0" smtClean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rgbClr val="1B5A9F"/>
                </a:solidFill>
              </a:rPr>
              <a:t>Unique </a:t>
            </a:r>
            <a:r>
              <a:rPr lang="en-US" sz="2400" b="1" dirty="0" smtClean="0">
                <a:solidFill>
                  <a:srgbClr val="1B5A9F"/>
                </a:solidFill>
              </a:rPr>
              <a:t>instant application and approval</a:t>
            </a:r>
            <a:r>
              <a:rPr lang="en-US" sz="2400" dirty="0" smtClean="0">
                <a:solidFill>
                  <a:srgbClr val="1B5A9F"/>
                </a:solidFill>
              </a:rPr>
              <a:t> </a:t>
            </a:r>
            <a:r>
              <a:rPr lang="en-US" sz="2400" b="1" dirty="0" smtClean="0">
                <a:solidFill>
                  <a:srgbClr val="1B5A9F"/>
                </a:solidFill>
              </a:rPr>
              <a:t>for up to 10 years</a:t>
            </a:r>
            <a:r>
              <a:rPr lang="en-US" sz="2400" dirty="0" smtClean="0">
                <a:solidFill>
                  <a:srgbClr val="1B5A9F"/>
                </a:solidFill>
              </a:rPr>
              <a:t>.</a:t>
            </a:r>
          </a:p>
          <a:p>
            <a:pPr marL="173038" lvl="1" indent="0">
              <a:spcBef>
                <a:spcPts val="0"/>
              </a:spcBef>
              <a:buNone/>
              <a:defRPr/>
            </a:pPr>
            <a:endParaRPr lang="en-US" sz="2400" dirty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rgbClr val="1B5A9F"/>
                </a:solidFill>
              </a:rPr>
              <a:t>Our </a:t>
            </a:r>
            <a:r>
              <a:rPr lang="en-US" sz="2400" dirty="0">
                <a:solidFill>
                  <a:srgbClr val="1B5A9F"/>
                </a:solidFill>
              </a:rPr>
              <a:t>management team have </a:t>
            </a:r>
            <a:r>
              <a:rPr lang="en-US" sz="2400" b="1" dirty="0" smtClean="0">
                <a:solidFill>
                  <a:srgbClr val="1B5A9F"/>
                </a:solidFill>
              </a:rPr>
              <a:t>deep experience </a:t>
            </a:r>
            <a:r>
              <a:rPr lang="en-US" sz="2400" dirty="0" smtClean="0">
                <a:solidFill>
                  <a:srgbClr val="1B5A9F"/>
                </a:solidFill>
              </a:rPr>
              <a:t>in energy</a:t>
            </a:r>
            <a:r>
              <a:rPr lang="en-US" sz="2400" dirty="0">
                <a:solidFill>
                  <a:srgbClr val="1B5A9F"/>
                </a:solidFill>
              </a:rPr>
              <a:t>, infrastructure, environmental markets &amp; consumer </a:t>
            </a:r>
            <a:r>
              <a:rPr lang="en-US" sz="2400" dirty="0" smtClean="0">
                <a:solidFill>
                  <a:srgbClr val="1B5A9F"/>
                </a:solidFill>
              </a:rPr>
              <a:t>credit.</a:t>
            </a:r>
            <a:endParaRPr lang="en-US" sz="2400" dirty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endParaRPr lang="en-US" sz="2400" dirty="0" smtClean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rgbClr val="1B5A9F"/>
                </a:solidFill>
              </a:rPr>
              <a:t>Our </a:t>
            </a:r>
            <a:r>
              <a:rPr lang="en-US" sz="2400" dirty="0">
                <a:solidFill>
                  <a:srgbClr val="1B5A9F"/>
                </a:solidFill>
              </a:rPr>
              <a:t>products include </a:t>
            </a:r>
            <a:r>
              <a:rPr lang="en-US" sz="2400" b="1" dirty="0">
                <a:solidFill>
                  <a:srgbClr val="1B5A9F"/>
                </a:solidFill>
              </a:rPr>
              <a:t>Solar Loans, Rent-to-own, Operating leases and PPAs.</a:t>
            </a:r>
          </a:p>
          <a:p>
            <a:pPr marL="355600" lvl="1" indent="-1778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2000" dirty="0">
              <a:solidFill>
                <a:srgbClr val="1B5A9F"/>
              </a:solidFill>
              <a:cs typeface="Arial" pitchFamily="34" charset="0"/>
            </a:endParaRPr>
          </a:p>
          <a:p>
            <a:pPr lvl="1">
              <a:spcBef>
                <a:spcPts val="0"/>
              </a:spcBef>
              <a:defRPr/>
            </a:pPr>
            <a:endParaRPr lang="en-US" sz="2000" dirty="0">
              <a:solidFill>
                <a:srgbClr val="1B5A9F"/>
              </a:solidFill>
              <a:cs typeface="Arial" pitchFamily="34" charset="0"/>
            </a:endParaRPr>
          </a:p>
          <a:p>
            <a:pPr>
              <a:spcBef>
                <a:spcPts val="0"/>
              </a:spcBef>
              <a:buNone/>
              <a:defRPr/>
            </a:pPr>
            <a:endParaRPr lang="en-AU" sz="2000" dirty="0">
              <a:solidFill>
                <a:srgbClr val="1B5A9F"/>
              </a:solidFill>
            </a:endParaRPr>
          </a:p>
          <a:p>
            <a:pPr marL="173038" lvl="1" indent="0">
              <a:spcBef>
                <a:spcPts val="0"/>
              </a:spcBef>
              <a:buNone/>
              <a:defRPr/>
            </a:pPr>
            <a:r>
              <a:rPr lang="en-AU" sz="2400" dirty="0" smtClean="0">
                <a:solidFill>
                  <a:srgbClr val="1B5A9F"/>
                </a:solidFill>
              </a:rPr>
              <a:t>.</a:t>
            </a:r>
          </a:p>
          <a:p>
            <a:pPr marL="355600" lvl="1" indent="-1778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2400" dirty="0" smtClean="0">
              <a:solidFill>
                <a:srgbClr val="1B5A9F"/>
              </a:solidFill>
              <a:cs typeface="Arial" pitchFamily="34" charset="0"/>
            </a:endParaRPr>
          </a:p>
          <a:p>
            <a:pPr lvl="1">
              <a:spcBef>
                <a:spcPts val="0"/>
              </a:spcBef>
              <a:defRPr/>
            </a:pPr>
            <a:endParaRPr lang="en-US" sz="2400" dirty="0" smtClean="0">
              <a:solidFill>
                <a:srgbClr val="1B5A9F"/>
              </a:solidFill>
              <a:cs typeface="Arial" pitchFamily="34" charset="0"/>
            </a:endParaRPr>
          </a:p>
          <a:p>
            <a:pPr>
              <a:spcBef>
                <a:spcPts val="0"/>
              </a:spcBef>
              <a:buFont typeface="Arial" pitchFamily="34" charset="0"/>
              <a:buNone/>
              <a:defRPr/>
            </a:pPr>
            <a:endParaRPr lang="en-AU" sz="2400" dirty="0">
              <a:solidFill>
                <a:srgbClr val="1B5A9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22674" y="3244334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B5A9F"/>
                </a:solidFill>
              </a:rPr>
              <a:t>(usually from day 1).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2</a:t>
            </a:fld>
            <a:endParaRPr lang="en-AU" sz="1100" dirty="0" smtClean="0"/>
          </a:p>
        </p:txBody>
      </p:sp>
    </p:spTree>
    <p:extLst>
      <p:ext uri="{BB962C8B-B14F-4D97-AF65-F5344CB8AC3E}">
        <p14:creationId xmlns:p14="http://schemas.microsoft.com/office/powerpoint/2010/main" val="206392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579690"/>
              </p:ext>
            </p:extLst>
          </p:nvPr>
        </p:nvGraphicFramePr>
        <p:xfrm>
          <a:off x="420129" y="1201310"/>
          <a:ext cx="8515281" cy="5187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228478"/>
                <a:gridCol w="2114004"/>
                <a:gridCol w="2001559"/>
                <a:gridCol w="2171240"/>
              </a:tblGrid>
              <a:tr h="360000">
                <a:tc>
                  <a:txBody>
                    <a:bodyPr/>
                    <a:lstStyle/>
                    <a:p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Loans (Chattel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Mortgage)</a:t>
                      </a:r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Rental</a:t>
                      </a:r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PPA</a:t>
                      </a:r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Borrower type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Business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 sz="12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Business or Residential</a:t>
                      </a:r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Assets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Solar</a:t>
                      </a:r>
                      <a:r>
                        <a:rPr lang="en-AU" sz="1200" baseline="0" dirty="0" smtClean="0"/>
                        <a:t> and energy efficient equipment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Solar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Major benefits (check</a:t>
                      </a:r>
                      <a:r>
                        <a:rPr lang="en-AU" sz="1200" baseline="0" dirty="0" smtClean="0"/>
                        <a:t> with your accountants first)</a:t>
                      </a:r>
                      <a:endParaRPr lang="en-AU" sz="1200" i="1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$0 down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Mostly cash flow positive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Interest and depreciation</a:t>
                      </a:r>
                      <a:r>
                        <a:rPr lang="en-AU" sz="1200" baseline="0" dirty="0" smtClean="0"/>
                        <a:t> can be deducted</a:t>
                      </a: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$0 down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Repayments </a:t>
                      </a:r>
                      <a:r>
                        <a:rPr lang="en-AU" sz="1200" baseline="0" dirty="0" smtClean="0"/>
                        <a:t> are often </a:t>
                      </a:r>
                      <a:r>
                        <a:rPr lang="en-AU" sz="1200" dirty="0" smtClean="0"/>
                        <a:t>fully deductible 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Accelerated depreciation (ownership can</a:t>
                      </a:r>
                      <a:r>
                        <a:rPr lang="en-AU" sz="1200" baseline="0" dirty="0" smtClean="0"/>
                        <a:t> be </a:t>
                      </a:r>
                      <a:r>
                        <a:rPr lang="en-AU" sz="1200" dirty="0" smtClean="0"/>
                        <a:t>transferred at near $0 value </a:t>
                      </a:r>
                      <a:r>
                        <a:rPr lang="en-AU" sz="1200" baseline="0" dirty="0" smtClean="0"/>
                        <a:t>at end of term)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$0 down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Lower rates vs grid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Fully maintained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Repayments deductible (business)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Term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baseline="0" dirty="0" smtClean="0"/>
                        <a:t>2 - 7 years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3 - 7 years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10 -15years +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Ownership during term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Energy Lease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Maintenance during term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Customer 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Energy Lease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End of term options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Take ownership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Keep using or buy for 2 </a:t>
                      </a:r>
                      <a:r>
                        <a:rPr lang="en-AU" sz="1200" baseline="0" dirty="0" smtClean="0"/>
                        <a:t> monthly repayments</a:t>
                      </a:r>
                      <a:endParaRPr lang="en-AU" sz="1200" i="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Keep using, remove</a:t>
                      </a:r>
                      <a:r>
                        <a:rPr lang="en-AU" sz="1200" baseline="0" dirty="0" smtClean="0"/>
                        <a:t> or upgrade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Application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$400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$400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r>
                        <a:rPr lang="en-AU" sz="1200" dirty="0" smtClean="0"/>
                        <a:t>TBD</a:t>
                      </a:r>
                      <a:endParaRPr lang="en-AU" sz="1200" dirty="0"/>
                    </a:p>
                  </a:txBody>
                  <a:tcPr marL="84406" marR="84406" anchor="ctr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Ongoing</a:t>
                      </a:r>
                      <a:r>
                        <a:rPr lang="en-AU" sz="1200" baseline="0" dirty="0" smtClean="0"/>
                        <a:t> fees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None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None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Discharge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dirty="0" smtClean="0"/>
                        <a:t>fee</a:t>
                      </a:r>
                      <a:endParaRPr lang="en-AU" sz="12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$0. Loans can be</a:t>
                      </a:r>
                      <a:r>
                        <a:rPr lang="en-AU" sz="1200" baseline="0" dirty="0" smtClean="0"/>
                        <a:t> discharged a</a:t>
                      </a:r>
                      <a:r>
                        <a:rPr lang="en-AU" sz="1200" dirty="0" smtClean="0"/>
                        <a:t>t any point in time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Early termination fees apply</a:t>
                      </a:r>
                      <a:endParaRPr lang="en-AU" sz="12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smtClean="0"/>
              <a:t>The flexibility to offer a range of solutions</a:t>
            </a:r>
            <a:endParaRPr lang="en-AU" sz="4000" b="1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3</a:t>
            </a:fld>
            <a:endParaRPr lang="en-AU" sz="1100" dirty="0" smtClean="0"/>
          </a:p>
        </p:txBody>
      </p:sp>
    </p:spTree>
    <p:extLst>
      <p:ext uri="{BB962C8B-B14F-4D97-AF65-F5344CB8AC3E}">
        <p14:creationId xmlns:p14="http://schemas.microsoft.com/office/powerpoint/2010/main" val="30432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dirty="0" smtClean="0"/>
              <a:t>Low doc requirements = instant approval</a:t>
            </a:r>
            <a:endParaRPr lang="en-AU" sz="4000" b="1" kern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477071"/>
              </p:ext>
            </p:extLst>
          </p:nvPr>
        </p:nvGraphicFramePr>
        <p:xfrm>
          <a:off x="420128" y="1296841"/>
          <a:ext cx="8476737" cy="39546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254833"/>
                <a:gridCol w="2988860"/>
                <a:gridCol w="3233044"/>
              </a:tblGrid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Amount (INC GST)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LOW DOC</a:t>
                      </a:r>
                      <a:r>
                        <a:rPr lang="en-AU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$3,000-$50,000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&gt;$50,000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Applicant</a:t>
                      </a:r>
                      <a:r>
                        <a:rPr lang="en-AU" sz="1600" baseline="0" dirty="0" smtClean="0"/>
                        <a:t> types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No restriction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Industry types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No restriction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i="0" dirty="0" smtClean="0"/>
                        <a:t>Regional/Rural</a:t>
                      </a:r>
                      <a:endParaRPr lang="en-AU" sz="1600" i="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AU" sz="1600" baseline="0" dirty="0" smtClean="0"/>
                        <a:t>No restriction</a:t>
                      </a: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Time</a:t>
                      </a:r>
                      <a:r>
                        <a:rPr lang="en-AU" sz="1600" baseline="0" dirty="0" smtClean="0"/>
                        <a:t> in business (min)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aseline="0" dirty="0" smtClean="0"/>
                        <a:t>2 years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 years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 smtClean="0"/>
                        <a:t>Credit History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600" dirty="0" smtClean="0"/>
                        <a:t>Minimum 3 years, no major judgements</a:t>
                      </a:r>
                      <a:r>
                        <a:rPr lang="en-AU" sz="1600" baseline="0" dirty="0" smtClean="0"/>
                        <a:t> / bankruptcy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Guarantors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None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Yes (depending on customer size and applicant type)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Property Ownership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 director or borrowing </a:t>
                      </a:r>
                      <a:r>
                        <a:rPr lang="en-AU" sz="1600" smtClean="0"/>
                        <a:t>entity to own at least </a:t>
                      </a:r>
                      <a:r>
                        <a:rPr lang="en-AU" sz="1600" dirty="0" smtClean="0"/>
                        <a:t>1 property. No landlord waiver required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Property owners</a:t>
                      </a:r>
                      <a:r>
                        <a:rPr lang="en-AU" sz="1600" baseline="0" dirty="0" smtClean="0"/>
                        <a:t> and leaseholders (with landlord waiver)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Collateral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Registered Security Interest over the Solar System/Equipment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6784" y="5418676"/>
            <a:ext cx="8422785" cy="4616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AU" sz="2400" b="1" kern="0" dirty="0">
                <a:solidFill>
                  <a:schemeClr val="bg1"/>
                </a:solidFill>
              </a:rPr>
              <a:t>No financials, guarantors or property ownership for &lt;$50,000</a:t>
            </a:r>
            <a:endParaRPr lang="en-A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4</a:t>
            </a:fld>
            <a:endParaRPr lang="en-AU" sz="1100" dirty="0" smtClean="0"/>
          </a:p>
        </p:txBody>
      </p:sp>
    </p:spTree>
    <p:extLst>
      <p:ext uri="{BB962C8B-B14F-4D97-AF65-F5344CB8AC3E}">
        <p14:creationId xmlns:p14="http://schemas.microsoft.com/office/powerpoint/2010/main" val="14974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dirty="0" smtClean="0"/>
              <a:t>Our unique tools help you secure sales</a:t>
            </a:r>
            <a:endParaRPr lang="en-AU" sz="4000" b="1" kern="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91"/>
          <a:stretch/>
        </p:blipFill>
        <p:spPr bwMode="auto">
          <a:xfrm>
            <a:off x="527085" y="1343204"/>
            <a:ext cx="7680161" cy="456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5</a:t>
            </a:fld>
            <a:endParaRPr lang="en-AU" sz="1100" dirty="0" smtClean="0"/>
          </a:p>
        </p:txBody>
      </p:sp>
    </p:spTree>
    <p:extLst>
      <p:ext uri="{BB962C8B-B14F-4D97-AF65-F5344CB8AC3E}">
        <p14:creationId xmlns:p14="http://schemas.microsoft.com/office/powerpoint/2010/main" val="29250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dirty="0" smtClean="0"/>
              <a:t>Simple settlement conditions</a:t>
            </a:r>
            <a:endParaRPr lang="en-AU" sz="4000" b="1" kern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581150"/>
              </p:ext>
            </p:extLst>
          </p:nvPr>
        </p:nvGraphicFramePr>
        <p:xfrm>
          <a:off x="420128" y="1542505"/>
          <a:ext cx="8476737" cy="30612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254833"/>
                <a:gridCol w="2988860"/>
                <a:gridCol w="3233044"/>
              </a:tblGrid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Amount (INC GST)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LOW DOC</a:t>
                      </a:r>
                      <a:r>
                        <a:rPr lang="en-AU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$3,000-$50,000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chemeClr val="bg1"/>
                          </a:solidFill>
                        </a:rPr>
                        <a:t>&gt;$50,000</a:t>
                      </a:r>
                      <a:endParaRPr lang="en-AU" sz="16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92976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Identification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Drivers license for each applicant/</a:t>
                      </a:r>
                      <a:r>
                        <a:rPr lang="en-AU" sz="1600" baseline="0" dirty="0" smtClean="0"/>
                        <a:t>guarantors 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Income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baseline="0" dirty="0" smtClean="0"/>
                        <a:t>None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 years financials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Guarantors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None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Asset &amp; Liability statement for Director/Guarantor may be required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Property Ownership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 director or borrowing </a:t>
                      </a:r>
                      <a:r>
                        <a:rPr lang="en-AU" sz="1600" smtClean="0"/>
                        <a:t>entity to own at least </a:t>
                      </a:r>
                      <a:r>
                        <a:rPr lang="en-AU" sz="1600" dirty="0" smtClean="0"/>
                        <a:t>1 property. No landlord waiver required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Rates notice or </a:t>
                      </a:r>
                    </a:p>
                    <a:p>
                      <a:r>
                        <a:rPr lang="en-AU" sz="1600" dirty="0" smtClean="0"/>
                        <a:t>Lease with </a:t>
                      </a:r>
                      <a:r>
                        <a:rPr lang="en-AU" sz="1600" baseline="0" dirty="0" smtClean="0"/>
                        <a:t>landlord waiver</a:t>
                      </a:r>
                      <a:endParaRPr lang="en-AU" sz="1600" dirty="0"/>
                    </a:p>
                  </a:txBody>
                  <a:tcPr marL="84406" marR="84406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Insurance</a:t>
                      </a:r>
                      <a:endParaRPr lang="en-AU" sz="1600" dirty="0"/>
                    </a:p>
                  </a:txBody>
                  <a:tcPr marL="84406" marR="84406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AU" sz="1600" dirty="0" smtClean="0"/>
                        <a:t>Details of property insurance</a:t>
                      </a:r>
                      <a:r>
                        <a:rPr lang="en-AU" sz="1600" baseline="0" dirty="0" smtClean="0"/>
                        <a:t> </a:t>
                      </a:r>
                      <a:r>
                        <a:rPr lang="en-AU" sz="1600" dirty="0" smtClean="0"/>
                        <a:t>policy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Copy</a:t>
                      </a:r>
                      <a:r>
                        <a:rPr lang="en-AU" sz="1600" baseline="0" dirty="0" smtClean="0"/>
                        <a:t> of Certificate of Currency</a:t>
                      </a:r>
                      <a:endParaRPr lang="en-AU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6</a:t>
            </a:fld>
            <a:endParaRPr lang="en-AU" sz="1100" dirty="0" smtClean="0"/>
          </a:p>
        </p:txBody>
      </p:sp>
    </p:spTree>
    <p:extLst>
      <p:ext uri="{BB962C8B-B14F-4D97-AF65-F5344CB8AC3E}">
        <p14:creationId xmlns:p14="http://schemas.microsoft.com/office/powerpoint/2010/main" val="4923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0" y="-9156"/>
            <a:ext cx="9144000" cy="1143000"/>
          </a:xfrm>
          <a:solidFill>
            <a:srgbClr val="FF6600"/>
          </a:solidFill>
        </p:spPr>
        <p:txBody>
          <a:bodyPr>
            <a:noAutofit/>
          </a:bodyPr>
          <a:lstStyle/>
          <a:p>
            <a:pPr marL="4763" lvl="0" indent="-4763" algn="l" defTabSz="914400" fontAlgn="base">
              <a:spcAft>
                <a:spcPct val="0"/>
              </a:spcAft>
              <a:defRPr/>
            </a:pPr>
            <a:r>
              <a:rPr lang="en-AU" sz="4000" b="1" kern="0" dirty="0" smtClean="0"/>
              <a:t>Combined quote and application process</a:t>
            </a:r>
            <a:endParaRPr lang="en-AU" sz="4000" b="1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31075" y="6398414"/>
            <a:ext cx="66244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2014 Energy Lease Distributor introduction				</a:t>
            </a:r>
            <a:fld id="{BAD35AD3-71A2-4273-A827-A163D04CEED4}" type="slidenum">
              <a:rPr lang="en-AU" sz="1100" smtClean="0"/>
              <a:t>7</a:t>
            </a:fld>
            <a:endParaRPr lang="en-AU" sz="1100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37424589"/>
              </p:ext>
            </p:extLst>
          </p:nvPr>
        </p:nvGraphicFramePr>
        <p:xfrm>
          <a:off x="509118" y="778787"/>
          <a:ext cx="8150986" cy="5239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1003075" y="5703020"/>
            <a:ext cx="160773" cy="144917"/>
          </a:xfrm>
          <a:prstGeom prst="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028084" y="5703020"/>
            <a:ext cx="160773" cy="144917"/>
          </a:xfrm>
          <a:prstGeom prst="rect">
            <a:avLst/>
          </a:prstGeom>
          <a:solidFill>
            <a:srgbClr val="1B5A9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428732" y="5610190"/>
            <a:ext cx="642893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Legend:           Energy Lease</a:t>
            </a:r>
            <a:r>
              <a:rPr lang="en-AU" sz="1000" dirty="0" smtClean="0">
                <a:latin typeface="+mn-lt"/>
              </a:rPr>
              <a:t>             </a:t>
            </a:r>
            <a:r>
              <a:rPr kumimoji="0" lang="en-A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Installer           Customer	</a:t>
            </a:r>
            <a:endParaRPr kumimoji="0" lang="en-A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96180" y="5703020"/>
            <a:ext cx="160773" cy="14491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554" y="5797744"/>
            <a:ext cx="1941312" cy="97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9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42"/>
          <a:stretch/>
        </p:blipFill>
        <p:spPr>
          <a:xfrm>
            <a:off x="15766" y="1"/>
            <a:ext cx="9144000" cy="68580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411880" y="649664"/>
            <a:ext cx="7732120" cy="1108577"/>
          </a:xfrm>
          <a:prstGeom prst="rect">
            <a:avLst/>
          </a:prstGeom>
          <a:noFill/>
        </p:spPr>
        <p:txBody>
          <a:bodyPr numCol="2" rtlCol="0">
            <a:noAutofit/>
          </a:bodyPr>
          <a:lstStyle>
            <a:lvl1pPr marL="365125" indent="-365125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 sz="2400">
                <a:solidFill>
                  <a:srgbClr val="404856"/>
                </a:solidFill>
                <a:latin typeface="+mn-lt"/>
                <a:ea typeface="+mn-ea"/>
                <a:cs typeface="+mn-cs"/>
              </a:defRPr>
            </a:lvl1pPr>
            <a:lvl2pPr marL="712788" indent="-346075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 sz="2200">
                <a:solidFill>
                  <a:srgbClr val="404856"/>
                </a:solidFill>
                <a:latin typeface="+mn-lt"/>
              </a:defRPr>
            </a:lvl2pPr>
            <a:lvl3pPr marL="107791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Font typeface="Wingdings" pitchFamily="2" charset="2"/>
              <a:buChar char="§"/>
              <a:defRPr sz="2000">
                <a:solidFill>
                  <a:srgbClr val="404856"/>
                </a:solidFill>
                <a:latin typeface="+mn-lt"/>
              </a:defRPr>
            </a:lvl3pPr>
            <a:lvl4pPr marL="1430338" indent="-3508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Font typeface="Wingdings 3" pitchFamily="18" charset="2"/>
              <a:buChar char=""/>
              <a:defRPr sz="2000">
                <a:solidFill>
                  <a:schemeClr val="tx1"/>
                </a:solidFill>
                <a:latin typeface="+mn-lt"/>
              </a:defRPr>
            </a:lvl4pPr>
            <a:lvl5pPr marL="179546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25266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70986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16706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624263" indent="-363538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04856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175" lvl="1" indent="0" algn="r" fontAlgn="auto">
              <a:spcAft>
                <a:spcPts val="0"/>
              </a:spcAft>
              <a:buNone/>
              <a:defRPr/>
            </a:pPr>
            <a:r>
              <a:rPr lang="en-US" sz="20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Arial" charset="0"/>
              </a:rPr>
              <a:t>1300 795 695 </a:t>
            </a:r>
            <a:r>
              <a:rPr lang="en-US" sz="16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Arial" charset="0"/>
              </a:rPr>
              <a:t>(Call </a:t>
            </a:r>
            <a:r>
              <a:rPr lang="en-US" sz="1600" b="1" kern="0" dirty="0" err="1" smtClean="0">
                <a:solidFill>
                  <a:schemeClr val="tx2">
                    <a:lumMod val="75000"/>
                    <a:lumOff val="25000"/>
                  </a:schemeClr>
                </a:solidFill>
                <a:cs typeface="Arial" charset="0"/>
              </a:rPr>
              <a:t>centre</a:t>
            </a:r>
            <a:r>
              <a:rPr lang="en-US" sz="16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Arial" charset="0"/>
              </a:rPr>
              <a:t>)</a:t>
            </a:r>
          </a:p>
          <a:p>
            <a:pPr marL="177800" lvl="1" indent="0" algn="r" fontAlgn="auto">
              <a:spcAft>
                <a:spcPts val="0"/>
              </a:spcAft>
              <a:buNone/>
              <a:defRPr/>
            </a:pPr>
            <a:endParaRPr lang="en-US" sz="2000" b="1" kern="0" dirty="0" smtClean="0">
              <a:solidFill>
                <a:schemeClr val="tx2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0" lvl="1" indent="0" algn="r" fontAlgn="auto">
              <a:spcAft>
                <a:spcPts val="0"/>
              </a:spcAft>
              <a:buNone/>
              <a:defRPr/>
            </a:pPr>
            <a:r>
              <a:rPr lang="en-US" sz="20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Arial" pitchFamily="34" charset="0"/>
              </a:rPr>
              <a:t>			</a:t>
            </a:r>
          </a:p>
          <a:p>
            <a:pPr marL="0" lvl="1" indent="0" algn="r" fontAlgn="auto">
              <a:spcAft>
                <a:spcPts val="0"/>
              </a:spcAft>
              <a:buNone/>
              <a:defRPr/>
            </a:pPr>
            <a:r>
              <a:rPr lang="en-US" sz="20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  <a:cs typeface="Arial" pitchFamily="34" charset="0"/>
              </a:rPr>
              <a:t>Guy Olian I 0410 423 566</a:t>
            </a:r>
          </a:p>
          <a:p>
            <a:pPr marL="0" lvl="1" indent="0" algn="r" fontAlgn="auto">
              <a:spcAft>
                <a:spcPts val="0"/>
              </a:spcAft>
              <a:buNone/>
              <a:defRPr/>
            </a:pPr>
            <a:r>
              <a:rPr lang="en-US" sz="1600" b="1" kern="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guy@energylease.com.au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b="1" kern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30224" y="29067"/>
            <a:ext cx="77137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1" algn="r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US" sz="2000" b="1" kern="0" dirty="0">
                <a:solidFill>
                  <a:schemeClr val="tx2">
                    <a:lumMod val="75000"/>
                    <a:lumOff val="25000"/>
                  </a:schemeClr>
                </a:solidFill>
                <a:cs typeface="Arial" charset="0"/>
              </a:rPr>
              <a:t>Adelaide | Sydney | Melbourne | Perth | Brisbane | Canberra </a:t>
            </a:r>
          </a:p>
        </p:txBody>
      </p:sp>
    </p:spTree>
    <p:extLst>
      <p:ext uri="{BB962C8B-B14F-4D97-AF65-F5344CB8AC3E}">
        <p14:creationId xmlns:p14="http://schemas.microsoft.com/office/powerpoint/2010/main" val="4388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8091</TotalTime>
  <Words>582</Words>
  <Application>Microsoft Office PowerPoint</Application>
  <PresentationFormat>On-screen Show (4:3)</PresentationFormat>
  <Paragraphs>126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Long term solar and energy efficient lending is our specialty</vt:lpstr>
      <vt:lpstr>The flexibility to offer a range of solutions</vt:lpstr>
      <vt:lpstr>Low doc requirements = instant approval</vt:lpstr>
      <vt:lpstr>Our unique tools help you secure sales</vt:lpstr>
      <vt:lpstr>Simple settlement conditions</vt:lpstr>
      <vt:lpstr>Combined quote and application process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golian</dc:creator>
  <cp:lastModifiedBy>Guy Olian</cp:lastModifiedBy>
  <cp:revision>94</cp:revision>
  <dcterms:created xsi:type="dcterms:W3CDTF">2014-07-21T00:38:24Z</dcterms:created>
  <dcterms:modified xsi:type="dcterms:W3CDTF">2014-09-17T04:46:54Z</dcterms:modified>
</cp:coreProperties>
</file>